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03" r:id="rId3"/>
    <p:sldId id="263" r:id="rId4"/>
    <p:sldId id="264" r:id="rId5"/>
    <p:sldId id="305" r:id="rId6"/>
    <p:sldId id="275" r:id="rId7"/>
    <p:sldId id="265" r:id="rId8"/>
    <p:sldId id="281" r:id="rId9"/>
    <p:sldId id="280" r:id="rId10"/>
    <p:sldId id="282" r:id="rId11"/>
    <p:sldId id="276" r:id="rId12"/>
    <p:sldId id="293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Geodesy</a:t>
            </a:r>
            <a:endParaRPr lang="ar-EG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Geodetic Height (h)</a:t>
            </a:r>
          </a:p>
          <a:p>
            <a:pPr algn="ctr" rtl="0">
              <a:buNone/>
            </a:pPr>
            <a:r>
              <a:rPr lang="en-US" b="1" dirty="0" smtClean="0"/>
              <a:t>The Geodetic Height (h) of any point is the </a:t>
            </a:r>
          </a:p>
          <a:p>
            <a:pPr algn="ctr" rtl="0">
              <a:buNone/>
            </a:pPr>
            <a:r>
              <a:rPr lang="en-US" b="1" dirty="0" smtClean="0"/>
              <a:t>vertical distance measured along the normal to </a:t>
            </a:r>
          </a:p>
          <a:p>
            <a:pPr algn="ctr" rtl="0">
              <a:buNone/>
            </a:pPr>
            <a:r>
              <a:rPr lang="en-US" b="1" dirty="0" smtClean="0"/>
              <a:t>the ellipsoid at this point from the earth’s </a:t>
            </a:r>
          </a:p>
          <a:p>
            <a:pPr algn="ctr" rtl="0">
              <a:buNone/>
            </a:pPr>
            <a:r>
              <a:rPr lang="en-US" b="1" dirty="0" smtClean="0"/>
              <a:t>surface  to its projected point on the ellipsoidal </a:t>
            </a:r>
          </a:p>
          <a:p>
            <a:pPr algn="ctr" rtl="0">
              <a:buNone/>
            </a:pPr>
            <a:r>
              <a:rPr lang="en-US" b="1" dirty="0" smtClean="0"/>
              <a:t>surface. </a:t>
            </a:r>
          </a:p>
          <a:p>
            <a:pPr algn="ctr" rtl="0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729" y="188640"/>
            <a:ext cx="6490631" cy="634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3"/>
            <a:ext cx="89644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b="1" dirty="0" smtClean="0"/>
              <a:t>There are different types of coordinate systems depends on the reference datum (Ellipsoid) used for the reduction of observations taken on the physical surface of the earth.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These </a:t>
            </a:r>
            <a:r>
              <a:rPr lang="en-US" b="1" dirty="0" err="1" smtClean="0"/>
              <a:t>Datums</a:t>
            </a:r>
            <a:r>
              <a:rPr lang="en-US" b="1" dirty="0" smtClean="0"/>
              <a:t> used for computation of positions or locations [coordinates; latitudes and longitudes or X, Y.  </a:t>
            </a:r>
            <a:endParaRPr lang="ar-EG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Coordinate Systems in Geodesy</a:t>
            </a:r>
            <a:endParaRPr lang="ar-EG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Coordinate Systems in Geodesy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700808"/>
            <a:ext cx="8902824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Astronomical coordinate system as historical background (ɸ, </a:t>
            </a:r>
            <a:r>
              <a:rPr lang="el-GR" b="1" dirty="0" smtClean="0"/>
              <a:t>ᴧ</a:t>
            </a:r>
            <a:r>
              <a:rPr lang="en-US" b="1" dirty="0" smtClean="0"/>
              <a:t>, H)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Geographic or geodetic or ellipsoidal coordinate system (</a:t>
            </a:r>
            <a:r>
              <a:rPr lang="el-GR" b="1" dirty="0" smtClean="0"/>
              <a:t>ϕ</a:t>
            </a:r>
            <a:r>
              <a:rPr lang="en-US" b="1" dirty="0" smtClean="0"/>
              <a:t>, </a:t>
            </a:r>
            <a:r>
              <a:rPr lang="el-GR" b="1" dirty="0" smtClean="0"/>
              <a:t>λ</a:t>
            </a:r>
            <a:r>
              <a:rPr lang="en-US" b="1" dirty="0" smtClean="0"/>
              <a:t>, h)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Cartesian geodetic coordinate system (x, y, z) 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Local </a:t>
            </a:r>
            <a:r>
              <a:rPr lang="en-US" b="1" dirty="0" err="1" smtClean="0"/>
              <a:t>cartesian</a:t>
            </a:r>
            <a:r>
              <a:rPr lang="en-US" b="1" dirty="0" smtClean="0"/>
              <a:t> coordinate system (</a:t>
            </a:r>
            <a:r>
              <a:rPr lang="en-US" b="1" dirty="0" err="1" smtClean="0"/>
              <a:t>u</a:t>
            </a:r>
            <a:r>
              <a:rPr lang="en-US" sz="1800" b="1" dirty="0" err="1" smtClean="0"/>
              <a:t>x</a:t>
            </a:r>
            <a:r>
              <a:rPr lang="en-US" b="1" dirty="0" smtClean="0"/>
              <a:t>, </a:t>
            </a:r>
            <a:r>
              <a:rPr lang="en-US" b="1" dirty="0" err="1" smtClean="0"/>
              <a:t>u</a:t>
            </a:r>
            <a:r>
              <a:rPr lang="en-US" sz="1800" b="1" dirty="0" err="1" smtClean="0"/>
              <a:t>y</a:t>
            </a:r>
            <a:r>
              <a:rPr lang="en-US" b="1" dirty="0" smtClean="0"/>
              <a:t>, </a:t>
            </a:r>
            <a:r>
              <a:rPr lang="en-US" b="1" dirty="0" err="1" smtClean="0"/>
              <a:t>u</a:t>
            </a:r>
            <a:r>
              <a:rPr lang="en-US" sz="1800" b="1" dirty="0" err="1" smtClean="0"/>
              <a:t>z</a:t>
            </a:r>
            <a:r>
              <a:rPr lang="en-US" b="1" dirty="0" smtClean="0"/>
              <a:t>)</a:t>
            </a:r>
            <a:endParaRPr lang="ar-E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(1) Astronomical coordinate system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075" y="142265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fundamental quantities in geodetic astronomy namely, the astronomic latitude (ɸ), astronomic longitude (ʌ), and orthometric height (H)</a:t>
            </a:r>
            <a:endParaRPr lang="ar-EG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39552" y="3356992"/>
            <a:ext cx="82089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/>
              <a:t>Astronomic latitude (ɸ) is defined as the angle between the astronomic normal (gravity </a:t>
            </a:r>
          </a:p>
          <a:p>
            <a:pPr algn="ctr" rtl="0"/>
            <a:r>
              <a:rPr lang="en-US" sz="3200" b="1" dirty="0" smtClean="0"/>
              <a:t>Vertical; tangent to the plumb line at the point of interest; and the plane of the instantaneous </a:t>
            </a:r>
          </a:p>
          <a:p>
            <a:pPr algn="ctr" rtl="0"/>
            <a:r>
              <a:rPr lang="en-US" sz="3200" b="1" dirty="0" smtClean="0"/>
              <a:t>equator measured in the astronomic meridian </a:t>
            </a:r>
          </a:p>
          <a:p>
            <a:pPr algn="ctr" rtl="0"/>
            <a:r>
              <a:rPr lang="en-US" sz="3200" b="1" dirty="0" smtClean="0"/>
              <a:t>plane. </a:t>
            </a:r>
          </a:p>
          <a:p>
            <a:pPr algn="ctr" rtl="0"/>
            <a:endParaRPr lang="en-US" sz="20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344"/>
            <a:ext cx="8229600" cy="5281968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b="1" dirty="0" smtClean="0"/>
              <a:t>Astronomic longitude (</a:t>
            </a:r>
            <a:r>
              <a:rPr lang="el-GR" b="1" dirty="0" smtClean="0"/>
              <a:t>ᴧ</a:t>
            </a:r>
            <a:r>
              <a:rPr lang="en-US" b="1" dirty="0" smtClean="0"/>
              <a:t>) is the angle between </a:t>
            </a:r>
          </a:p>
          <a:p>
            <a:pPr algn="ctr" rtl="0">
              <a:buNone/>
            </a:pPr>
            <a:r>
              <a:rPr lang="en-US" b="1" dirty="0" smtClean="0"/>
              <a:t>the Greenwich Mean Astronomic Meridian and </a:t>
            </a:r>
          </a:p>
          <a:p>
            <a:pPr algn="ctr" rtl="0">
              <a:buNone/>
            </a:pPr>
            <a:r>
              <a:rPr lang="en-US" b="1" dirty="0" smtClean="0"/>
              <a:t>the astronomic meridian plane measured in the </a:t>
            </a:r>
          </a:p>
          <a:p>
            <a:pPr algn="ctr" rtl="0">
              <a:buNone/>
            </a:pPr>
            <a:r>
              <a:rPr lang="en-US" b="1" dirty="0" smtClean="0"/>
              <a:t>plane of the instantaneous equator.</a:t>
            </a:r>
            <a:endParaRPr lang="ar-EG" b="1" dirty="0" smtClean="0"/>
          </a:p>
          <a:p>
            <a:pPr algn="ctr" rtl="0">
              <a:buNone/>
            </a:pPr>
            <a:endParaRPr lang="ar-EG" b="1" dirty="0" smtClean="0"/>
          </a:p>
          <a:p>
            <a:pPr algn="ctr" rtl="0">
              <a:buNone/>
            </a:pPr>
            <a:r>
              <a:rPr lang="en-US" b="1" dirty="0" smtClean="0"/>
              <a:t>The orthometr1c height (H), is the height of the </a:t>
            </a:r>
          </a:p>
          <a:p>
            <a:pPr algn="ctr" rtl="0">
              <a:buNone/>
            </a:pPr>
            <a:r>
              <a:rPr lang="en-US" b="1" dirty="0" smtClean="0"/>
              <a:t>point of interest above the geoid, measured </a:t>
            </a:r>
          </a:p>
          <a:p>
            <a:pPr algn="ctr" rtl="0">
              <a:buNone/>
            </a:pPr>
            <a:r>
              <a:rPr lang="en-US" b="1" dirty="0" smtClean="0"/>
              <a:t>along the plumb line, as obtained from</a:t>
            </a:r>
          </a:p>
          <a:p>
            <a:pPr algn="ctr" rtl="0">
              <a:buNone/>
            </a:pPr>
            <a:r>
              <a:rPr lang="en-US" b="1" dirty="0" smtClean="0"/>
              <a:t>leveling and </a:t>
            </a:r>
            <a:r>
              <a:rPr lang="en-US" b="1" dirty="0" err="1" smtClean="0"/>
              <a:t>enroute</a:t>
            </a:r>
            <a:r>
              <a:rPr lang="en-US" b="1" dirty="0" smtClean="0"/>
              <a:t> </a:t>
            </a:r>
            <a:r>
              <a:rPr lang="ar-EG" b="1" dirty="0" smtClean="0"/>
              <a:t>في المسار</a:t>
            </a:r>
            <a:r>
              <a:rPr lang="en-US" b="1" dirty="0" smtClean="0"/>
              <a:t> gravity </a:t>
            </a:r>
          </a:p>
          <a:p>
            <a:pPr algn="ctr" rtl="0">
              <a:buNone/>
            </a:pPr>
            <a:r>
              <a:rPr lang="en-US" b="1" dirty="0" smtClean="0"/>
              <a:t>Observations.</a:t>
            </a:r>
            <a:endParaRPr lang="ar-EG" b="1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101066" cy="609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(2) Geographic (Geodetic) Coordinate system</a:t>
            </a:r>
            <a:endParaRPr lang="ar-EG" sz="32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s://upload.wikimedia.org/wikipedia/commons/b/bc/FedStats_Lat_lo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696744" cy="5234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76064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Origin (o) of the system is the centre of gravity of the earth (C.G).</a:t>
            </a:r>
          </a:p>
          <a:p>
            <a:pPr algn="l" rtl="0"/>
            <a:r>
              <a:rPr lang="en-US" b="1" dirty="0" smtClean="0"/>
              <a:t>X-axis is the direction from o to the intersection of equator with the Greenwich Meridian.</a:t>
            </a:r>
          </a:p>
          <a:p>
            <a:pPr algn="l" rtl="0"/>
            <a:r>
              <a:rPr lang="en-US" b="1" dirty="0" smtClean="0"/>
              <a:t>Z-axis coincide with the rotation’s axis of the earth.</a:t>
            </a:r>
          </a:p>
          <a:p>
            <a:pPr algn="l" rtl="0"/>
            <a:r>
              <a:rPr lang="en-US" b="1" dirty="0" smtClean="0"/>
              <a:t>Y-axis complete the right handed system.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Geodetically, any point on the earth’s surface defined by its geodetic latitude (</a:t>
            </a:r>
            <a:r>
              <a:rPr lang="el-GR" b="1" dirty="0" smtClean="0"/>
              <a:t>ϕ</a:t>
            </a:r>
            <a:r>
              <a:rPr lang="en-US" b="1" dirty="0" smtClean="0"/>
              <a:t>), geodetic longitude (</a:t>
            </a:r>
            <a:r>
              <a:rPr lang="el-GR" b="1" dirty="0" smtClean="0"/>
              <a:t>λ</a:t>
            </a:r>
            <a:r>
              <a:rPr lang="en-US" b="1" dirty="0" smtClean="0"/>
              <a:t>) and geodetic height (h). </a:t>
            </a:r>
          </a:p>
          <a:p>
            <a:pPr algn="l" rtl="0"/>
            <a:r>
              <a:rPr lang="en-US" b="1" dirty="0" smtClean="0"/>
              <a:t>These coordinates can be obtained from the conversion of astronomic coordinates (ɸ, ʌ, H) or from GPS measurements.</a:t>
            </a:r>
            <a:endParaRPr lang="ar-EG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Geodetic latitude (</a:t>
            </a:r>
            <a:r>
              <a:rPr lang="el-GR" b="1" dirty="0" smtClean="0">
                <a:solidFill>
                  <a:srgbClr val="FF0000"/>
                </a:solidFill>
              </a:rPr>
              <a:t>ϕ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The geodetic latitude </a:t>
            </a:r>
            <a:r>
              <a:rPr lang="el-GR" b="1" dirty="0" smtClean="0"/>
              <a:t>ϕ</a:t>
            </a:r>
            <a:r>
              <a:rPr lang="en-US" b="1" dirty="0" smtClean="0"/>
              <a:t> is the angle between the </a:t>
            </a:r>
          </a:p>
          <a:p>
            <a:pPr algn="ctr" rtl="0">
              <a:buNone/>
            </a:pPr>
            <a:r>
              <a:rPr lang="en-US" b="1" dirty="0" smtClean="0"/>
              <a:t>direction of the normal to the ellipsoid at any point </a:t>
            </a:r>
          </a:p>
          <a:p>
            <a:pPr algn="ctr" rtl="0">
              <a:buNone/>
            </a:pPr>
            <a:r>
              <a:rPr lang="en-US" b="1" dirty="0" smtClean="0"/>
              <a:t>and the equatorial plane. It varies from 0⁰ to 90⁰ N </a:t>
            </a:r>
          </a:p>
          <a:p>
            <a:pPr algn="ctr" rtl="0">
              <a:buNone/>
            </a:pPr>
            <a:r>
              <a:rPr lang="en-US" b="1" dirty="0" smtClean="0"/>
              <a:t>and 90⁰ S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Geodetic longitude (</a:t>
            </a:r>
            <a:r>
              <a:rPr lang="el-GR" b="1" dirty="0" smtClean="0">
                <a:solidFill>
                  <a:srgbClr val="FF0000"/>
                </a:solidFill>
              </a:rPr>
              <a:t>λ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ctr" rtl="0">
              <a:buNone/>
            </a:pPr>
            <a:r>
              <a:rPr lang="en-US" b="1" dirty="0" smtClean="0"/>
              <a:t>The geodetic longitude (</a:t>
            </a:r>
            <a:r>
              <a:rPr lang="el-GR" b="1" dirty="0" smtClean="0"/>
              <a:t>λ</a:t>
            </a:r>
            <a:r>
              <a:rPr lang="en-US" b="1" dirty="0" smtClean="0"/>
              <a:t>) of any point is the </a:t>
            </a:r>
          </a:p>
          <a:p>
            <a:pPr algn="ctr" rtl="0">
              <a:buNone/>
            </a:pPr>
            <a:r>
              <a:rPr lang="en-US" b="1" dirty="0" smtClean="0"/>
              <a:t>dihedral angle between the plane of the prime </a:t>
            </a:r>
          </a:p>
          <a:p>
            <a:pPr algn="ctr" rtl="0">
              <a:buNone/>
            </a:pPr>
            <a:r>
              <a:rPr lang="en-US" b="1" dirty="0" smtClean="0"/>
              <a:t>meridian (meridian of Greenwich) and the meridian </a:t>
            </a:r>
          </a:p>
          <a:p>
            <a:pPr algn="ctr" rtl="0">
              <a:buNone/>
            </a:pPr>
            <a:r>
              <a:rPr lang="en-US" b="1" dirty="0" smtClean="0"/>
              <a:t>passing through this point. Its value will be +</a:t>
            </a:r>
            <a:r>
              <a:rPr lang="en-US" b="1" dirty="0" err="1" smtClean="0"/>
              <a:t>ve</a:t>
            </a:r>
            <a:r>
              <a:rPr lang="en-US" b="1" dirty="0" smtClean="0"/>
              <a:t> in </a:t>
            </a:r>
          </a:p>
          <a:p>
            <a:pPr algn="ctr" rtl="0">
              <a:buNone/>
            </a:pPr>
            <a:r>
              <a:rPr lang="en-US" b="1" dirty="0" smtClean="0"/>
              <a:t>the east (E) and -</a:t>
            </a:r>
            <a:r>
              <a:rPr lang="en-US" b="1" dirty="0" err="1" smtClean="0"/>
              <a:t>ve</a:t>
            </a:r>
            <a:r>
              <a:rPr lang="en-US" b="1" dirty="0" smtClean="0"/>
              <a:t> in the west (W).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endParaRPr lang="ar-EG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5654</TotalTime>
  <Words>496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Geodesy</vt:lpstr>
      <vt:lpstr>Coordinate Systems in Geodesy</vt:lpstr>
      <vt:lpstr>Coordinate Systems in Geodesy</vt:lpstr>
      <vt:lpstr>(1) Astronomical coordinate system</vt:lpstr>
      <vt:lpstr>Slide 5</vt:lpstr>
      <vt:lpstr>Slide 6</vt:lpstr>
      <vt:lpstr>(2) Geographic (Geodetic) Coordinate system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130</cp:revision>
  <dcterms:created xsi:type="dcterms:W3CDTF">2020-01-03T16:05:59Z</dcterms:created>
  <dcterms:modified xsi:type="dcterms:W3CDTF">2020-03-16T23:35:15Z</dcterms:modified>
</cp:coreProperties>
</file>